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1"/>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94" r:id="rId57"/>
    <p:sldId id="457" r:id="rId58"/>
    <p:sldId id="459" r:id="rId59"/>
    <p:sldId id="460" r:id="rId60"/>
    <p:sldId id="461" r:id="rId61"/>
    <p:sldId id="278" r:id="rId62"/>
    <p:sldId id="317" r:id="rId63"/>
    <p:sldId id="318" r:id="rId64"/>
    <p:sldId id="319" r:id="rId65"/>
    <p:sldId id="320" r:id="rId66"/>
    <p:sldId id="321" r:id="rId67"/>
    <p:sldId id="323" r:id="rId68"/>
    <p:sldId id="322" r:id="rId69"/>
    <p:sldId id="324" r:id="rId70"/>
    <p:sldId id="371" r:id="rId71"/>
    <p:sldId id="326" r:id="rId72"/>
    <p:sldId id="327" r:id="rId73"/>
    <p:sldId id="328" r:id="rId74"/>
    <p:sldId id="329" r:id="rId75"/>
    <p:sldId id="340" r:id="rId76"/>
    <p:sldId id="341" r:id="rId77"/>
    <p:sldId id="343" r:id="rId78"/>
    <p:sldId id="342" r:id="rId79"/>
    <p:sldId id="330" r:id="rId80"/>
    <p:sldId id="332" r:id="rId81"/>
    <p:sldId id="333" r:id="rId82"/>
    <p:sldId id="334" r:id="rId83"/>
    <p:sldId id="335" r:id="rId84"/>
    <p:sldId id="336" r:id="rId85"/>
    <p:sldId id="337" r:id="rId86"/>
    <p:sldId id="338" r:id="rId87"/>
    <p:sldId id="339" r:id="rId88"/>
    <p:sldId id="344" r:id="rId89"/>
    <p:sldId id="456" r:id="rId90"/>
    <p:sldId id="289" r:id="rId91"/>
    <p:sldId id="448" r:id="rId92"/>
    <p:sldId id="368" r:id="rId93"/>
    <p:sldId id="325" r:id="rId94"/>
    <p:sldId id="370" r:id="rId95"/>
    <p:sldId id="495" r:id="rId96"/>
    <p:sldId id="284" r:id="rId97"/>
    <p:sldId id="345" r:id="rId98"/>
    <p:sldId id="346" r:id="rId99"/>
    <p:sldId id="347" r:id="rId100"/>
    <p:sldId id="348" r:id="rId101"/>
    <p:sldId id="367" r:id="rId102"/>
    <p:sldId id="351" r:id="rId103"/>
    <p:sldId id="358" r:id="rId104"/>
    <p:sldId id="455" r:id="rId105"/>
    <p:sldId id="281" r:id="rId106"/>
    <p:sldId id="360" r:id="rId107"/>
    <p:sldId id="361" r:id="rId108"/>
    <p:sldId id="362" r:id="rId109"/>
    <p:sldId id="449" r:id="rId110"/>
    <p:sldId id="365" r:id="rId111"/>
    <p:sldId id="291" r:id="rId112"/>
    <p:sldId id="384" r:id="rId113"/>
    <p:sldId id="383" r:id="rId114"/>
    <p:sldId id="381" r:id="rId115"/>
    <p:sldId id="382" r:id="rId116"/>
    <p:sldId id="359" r:id="rId117"/>
    <p:sldId id="488" r:id="rId118"/>
    <p:sldId id="292" r:id="rId119"/>
    <p:sldId id="387" r:id="rId120"/>
    <p:sldId id="386" r:id="rId121"/>
    <p:sldId id="388" r:id="rId122"/>
    <p:sldId id="487" r:id="rId123"/>
    <p:sldId id="481" r:id="rId124"/>
    <p:sldId id="389" r:id="rId125"/>
    <p:sldId id="390" r:id="rId126"/>
    <p:sldId id="282" r:id="rId127"/>
    <p:sldId id="391" r:id="rId128"/>
    <p:sldId id="411" r:id="rId129"/>
    <p:sldId id="394" r:id="rId130"/>
    <p:sldId id="462" r:id="rId131"/>
    <p:sldId id="399" r:id="rId132"/>
    <p:sldId id="392" r:id="rId133"/>
    <p:sldId id="393" r:id="rId134"/>
    <p:sldId id="396" r:id="rId135"/>
    <p:sldId id="395" r:id="rId136"/>
    <p:sldId id="464" r:id="rId137"/>
    <p:sldId id="465" r:id="rId138"/>
    <p:sldId id="496" r:id="rId139"/>
    <p:sldId id="466" r:id="rId140"/>
    <p:sldId id="497" r:id="rId141"/>
    <p:sldId id="484" r:id="rId142"/>
    <p:sldId id="290" r:id="rId143"/>
    <p:sldId id="400" r:id="rId144"/>
    <p:sldId id="467" r:id="rId145"/>
    <p:sldId id="401" r:id="rId146"/>
    <p:sldId id="468" r:id="rId147"/>
    <p:sldId id="469" r:id="rId148"/>
    <p:sldId id="470" r:id="rId149"/>
    <p:sldId id="473" r:id="rId150"/>
    <p:sldId id="474" r:id="rId151"/>
    <p:sldId id="477" r:id="rId152"/>
    <p:sldId id="478" r:id="rId153"/>
    <p:sldId id="479" r:id="rId154"/>
    <p:sldId id="498" r:id="rId155"/>
    <p:sldId id="489" r:id="rId156"/>
    <p:sldId id="397" r:id="rId157"/>
    <p:sldId id="486" r:id="rId158"/>
    <p:sldId id="485" r:id="rId159"/>
    <p:sldId id="412" r:id="rId160"/>
    <p:sldId id="499" r:id="rId161"/>
    <p:sldId id="490" r:id="rId162"/>
    <p:sldId id="283" r:id="rId163"/>
    <p:sldId id="480" r:id="rId164"/>
    <p:sldId id="415" r:id="rId165"/>
    <p:sldId id="416" r:id="rId166"/>
    <p:sldId id="500" r:id="rId167"/>
    <p:sldId id="491" r:id="rId168"/>
    <p:sldId id="418" r:id="rId169"/>
    <p:sldId id="419" r:id="rId170"/>
    <p:sldId id="420" r:id="rId171"/>
    <p:sldId id="501" r:id="rId172"/>
    <p:sldId id="424" r:id="rId173"/>
    <p:sldId id="423" r:id="rId174"/>
    <p:sldId id="482" r:id="rId175"/>
    <p:sldId id="422" r:id="rId176"/>
    <p:sldId id="492" r:id="rId177"/>
    <p:sldId id="509" r:id="rId178"/>
    <p:sldId id="503" r:id="rId179"/>
    <p:sldId id="504" r:id="rId18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94"/>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 id="495"/>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96"/>
            <p14:sldId id="466"/>
            <p14:sldId id="497"/>
          </p14:sldIdLst>
        </p14:section>
        <p14:section name="coffee break" id="{56321A86-0F42-4002-B919-0A2977FDD5EC}">
          <p14:sldIdLst>
            <p14:sldId id="484"/>
          </p14:sldIdLst>
        </p14:section>
        <p14:section name="MVVM" id="{E61442EB-263F-41B9-B1C9-52631F724CAF}">
          <p14:sldIdLst>
            <p14:sldId id="290"/>
            <p14:sldId id="400"/>
            <p14:sldId id="467"/>
            <p14:sldId id="401"/>
            <p14:sldId id="468"/>
            <p14:sldId id="469"/>
            <p14:sldId id="470"/>
            <p14:sldId id="473"/>
            <p14:sldId id="474"/>
            <p14:sldId id="477"/>
            <p14:sldId id="478"/>
            <p14:sldId id="479"/>
            <p14:sldId id="498"/>
            <p14:sldId id="489"/>
          </p14:sldIdLst>
        </p14:section>
        <p14:section name="Converters" id="{738159B8-32FE-4B04-901A-A49C5F238573}">
          <p14:sldIdLst>
            <p14:sldId id="397"/>
            <p14:sldId id="486"/>
            <p14:sldId id="485"/>
            <p14:sldId id="412"/>
            <p14:sldId id="499"/>
            <p14:sldId id="490"/>
          </p14:sldIdLst>
        </p14:section>
        <p14:section name="Command" id="{C1C9A7E1-3CD2-4C0E-9CC1-15804EA647DE}">
          <p14:sldIdLst>
            <p14:sldId id="283"/>
            <p14:sldId id="480"/>
            <p14:sldId id="415"/>
            <p14:sldId id="416"/>
            <p14:sldId id="500"/>
            <p14:sldId id="491"/>
          </p14:sldIdLst>
        </p14:section>
        <p14:section name="Le liste" id="{472CF187-D1E5-4933-8E94-560234EACA1C}">
          <p14:sldIdLst>
            <p14:sldId id="418"/>
            <p14:sldId id="419"/>
            <p14:sldId id="420"/>
            <p14:sldId id="501"/>
            <p14:sldId id="424"/>
            <p14:sldId id="423"/>
            <p14:sldId id="482"/>
            <p14:sldId id="422"/>
            <p14:sldId id="492"/>
            <p14:sldId id="509"/>
            <p14:sldId id="503"/>
            <p14:sldId id="5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19" autoAdjust="0"/>
    <p:restoredTop sz="80842" autoAdjust="0"/>
  </p:normalViewPr>
  <p:slideViewPr>
    <p:cSldViewPr snapToGrid="0">
      <p:cViewPr varScale="1">
        <p:scale>
          <a:sx n="53" d="100"/>
          <a:sy n="53" d="100"/>
        </p:scale>
        <p:origin x="49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commentAuthors" Target="commentAuthor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5/10/relationships/revisionInfo" Target="revisionInfo.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ata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ata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2">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2">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371480" y="1374740"/>
          <a:ext cx="5885426" cy="3135944"/>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246063" bIns="0" numCol="1" spcCol="1270" anchor="ctr" anchorCtr="0">
          <a:noAutofit/>
        </a:bodyPr>
        <a:lstStyle/>
        <a:p>
          <a:pPr marL="0" lvl="0" indent="0" algn="ctr" defTabSz="1733550">
            <a:lnSpc>
              <a:spcPct val="90000"/>
            </a:lnSpc>
            <a:spcBef>
              <a:spcPct val="0"/>
            </a:spcBef>
            <a:spcAft>
              <a:spcPct val="35000"/>
            </a:spcAft>
            <a:buNone/>
          </a:pPr>
          <a:r>
            <a:rPr lang="it-IT" sz="3900" kern="1200"/>
            <a:t>ItemsControl</a:t>
          </a:r>
          <a:endParaRPr lang="en-US" sz="3900" kern="1200"/>
        </a:p>
      </dsp:txBody>
      <dsp:txXfrm rot="5400000">
        <a:off x="3261" y="1177084"/>
        <a:ext cx="3135944" cy="3531256"/>
      </dsp:txXfrm>
    </dsp:sp>
    <dsp:sp modelId="{523C982B-CD54-4212-8095-25084D340BB9}">
      <dsp:nvSpPr>
        <dsp:cNvPr id="0" name=""/>
        <dsp:cNvSpPr/>
      </dsp:nvSpPr>
      <dsp:spPr>
        <a:xfrm rot="16200000">
          <a:off x="1999658" y="1374740"/>
          <a:ext cx="5885426" cy="3135944"/>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246063" bIns="0" numCol="1" spcCol="1270" anchor="ctr" anchorCtr="0">
          <a:noAutofit/>
        </a:bodyPr>
        <a:lstStyle/>
        <a:p>
          <a:pPr marL="0" lvl="0" indent="0" algn="ctr" defTabSz="1733550">
            <a:lnSpc>
              <a:spcPct val="90000"/>
            </a:lnSpc>
            <a:spcBef>
              <a:spcPct val="0"/>
            </a:spcBef>
            <a:spcAft>
              <a:spcPct val="35000"/>
            </a:spcAft>
            <a:buNone/>
          </a:pPr>
          <a:r>
            <a:rPr lang="it-IT" sz="3900" kern="1200"/>
            <a:t>ListBox</a:t>
          </a:r>
          <a:endParaRPr lang="en-US" sz="3900" kern="1200"/>
        </a:p>
      </dsp:txBody>
      <dsp:txXfrm rot="5400000">
        <a:off x="3374399" y="1177084"/>
        <a:ext cx="3135944"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09/12/2019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26</a:t>
            </a:fld>
            <a:endParaRPr lang="it-IT"/>
          </a:p>
        </p:txBody>
      </p:sp>
    </p:spTree>
    <p:extLst>
      <p:ext uri="{BB962C8B-B14F-4D97-AF65-F5344CB8AC3E}">
        <p14:creationId xmlns:p14="http://schemas.microsoft.com/office/powerpoint/2010/main" val="2829451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come cambia il layout al cambiare del contenitore utilizzato. </a:t>
            </a:r>
          </a:p>
          <a:p>
            <a:r>
              <a:rPr lang="it-IT" dirty="0"/>
              <a:t>Es più testi come cambiano disposizione al cambiare del contenitore.</a:t>
            </a:r>
          </a:p>
        </p:txBody>
      </p:sp>
      <p:sp>
        <p:nvSpPr>
          <p:cNvPr id="4" name="Segnaposto numero diapositiva 3"/>
          <p:cNvSpPr>
            <a:spLocks noGrp="1"/>
          </p:cNvSpPr>
          <p:nvPr>
            <p:ph type="sldNum" sz="quarter" idx="5"/>
          </p:nvPr>
        </p:nvSpPr>
        <p:spPr/>
        <p:txBody>
          <a:bodyPr/>
          <a:lstStyle/>
          <a:p>
            <a:fld id="{2C1311A5-9985-44AE-8AA4-143727AB89F7}" type="slidenum">
              <a:rPr lang="it-IT" smtClean="0"/>
              <a:t>56</a:t>
            </a:fld>
            <a:endParaRPr lang="it-IT"/>
          </a:p>
        </p:txBody>
      </p:sp>
    </p:spTree>
    <p:extLst>
      <p:ext uri="{BB962C8B-B14F-4D97-AF65-F5344CB8AC3E}">
        <p14:creationId xmlns:p14="http://schemas.microsoft.com/office/powerpoint/2010/main" val="3849544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89</a:t>
            </a:fld>
            <a:endParaRPr lang="it-IT"/>
          </a:p>
        </p:txBody>
      </p:sp>
    </p:spTree>
    <p:extLst>
      <p:ext uri="{BB962C8B-B14F-4D97-AF65-F5344CB8AC3E}">
        <p14:creationId xmlns:p14="http://schemas.microsoft.com/office/powerpoint/2010/main" val="898996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Applichiamo alcuni stili a controlli comuni. </a:t>
            </a:r>
            <a:r>
              <a:rPr lang="it-IT" dirty="0" err="1"/>
              <a:t>Margin</a:t>
            </a:r>
            <a:r>
              <a:rPr lang="it-IT" dirty="0"/>
              <a:t> , </a:t>
            </a:r>
            <a:r>
              <a:rPr lang="it-IT" dirty="0" err="1"/>
              <a:t>FontSize</a:t>
            </a:r>
            <a:r>
              <a:rPr lang="it-IT" dirty="0"/>
              <a:t>,…</a:t>
            </a:r>
          </a:p>
          <a:p>
            <a:r>
              <a:rPr lang="it-IT" dirty="0"/>
              <a:t>Utilizziamo il tag Style ma non un </a:t>
            </a:r>
            <a:r>
              <a:rPr lang="it-IT" dirty="0" err="1"/>
              <a:t>ResourceDictionary</a:t>
            </a:r>
            <a:r>
              <a:rPr lang="it-IT" dirty="0"/>
              <a:t> e non le </a:t>
            </a:r>
            <a:r>
              <a:rPr lang="it-IT" dirty="0" err="1"/>
              <a:t>StaticResource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95</a:t>
            </a:fld>
            <a:endParaRPr lang="it-IT"/>
          </a:p>
        </p:txBody>
      </p:sp>
    </p:spTree>
    <p:extLst>
      <p:ext uri="{BB962C8B-B14F-4D97-AF65-F5344CB8AC3E}">
        <p14:creationId xmlns:p14="http://schemas.microsoft.com/office/powerpoint/2010/main" val="173302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101</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un </a:t>
            </a:r>
            <a:r>
              <a:rPr lang="it-IT" dirty="0" err="1"/>
              <a:t>resource</a:t>
            </a:r>
            <a:r>
              <a:rPr lang="it-IT" dirty="0"/>
              <a:t> </a:t>
            </a:r>
            <a:r>
              <a:rPr lang="it-IT" dirty="0" err="1"/>
              <a:t>dictionary</a:t>
            </a:r>
            <a:r>
              <a:rPr lang="it-IT" dirty="0"/>
              <a:t> con uno stile ed applicarlo come risorsa statica.</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103</a:t>
            </a:fld>
            <a:endParaRPr lang="it-IT"/>
          </a:p>
        </p:txBody>
      </p:sp>
    </p:spTree>
    <p:extLst>
      <p:ext uri="{BB962C8B-B14F-4D97-AF65-F5344CB8AC3E}">
        <p14:creationId xmlns:p14="http://schemas.microsoft.com/office/powerpoint/2010/main" val="3107379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Creare una card come quella precedente partendo dalla challenge </a:t>
            </a:r>
            <a:r>
              <a:rPr lang="it-IT" dirty="0" err="1"/>
              <a:t>simplecontrols</a:t>
            </a:r>
            <a:r>
              <a:rPr lang="it-IT" dirty="0"/>
              <a:t> per riutilizzarne l’immagine.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109</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r>
              <a:rPr lang="it-IT" dirty="0"/>
              <a:t> allo </a:t>
            </a:r>
            <a:r>
              <a:rPr lang="it-IT" dirty="0" err="1"/>
              <a:t>usercontrol</a:t>
            </a:r>
            <a:r>
              <a:rPr lang="it-IT" dirty="0"/>
              <a:t> CARD dell’esempio precedente.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116</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a:t>
            </a:r>
            <a:r>
              <a:rPr lang="it-IT" dirty="0" err="1"/>
              <a:t>l’attached</a:t>
            </a:r>
            <a:r>
              <a:rPr lang="it-IT" dirty="0"/>
              <a:t> </a:t>
            </a:r>
            <a:r>
              <a:rPr lang="it-IT" dirty="0" err="1"/>
              <a:t>property</a:t>
            </a:r>
            <a:r>
              <a:rPr lang="it-IT" dirty="0"/>
              <a:t> </a:t>
            </a:r>
            <a:r>
              <a:rPr lang="it-IT" dirty="0" err="1"/>
              <a:t>select</a:t>
            </a:r>
            <a:r>
              <a:rPr lang="it-IT" dirty="0"/>
              <a:t> on entry text</a:t>
            </a:r>
          </a:p>
        </p:txBody>
      </p:sp>
      <p:sp>
        <p:nvSpPr>
          <p:cNvPr id="4" name="Segnaposto numero diapositiva 3"/>
          <p:cNvSpPr>
            <a:spLocks noGrp="1"/>
          </p:cNvSpPr>
          <p:nvPr>
            <p:ph type="sldNum" sz="quarter" idx="5"/>
          </p:nvPr>
        </p:nvSpPr>
        <p:spPr/>
        <p:txBody>
          <a:bodyPr/>
          <a:lstStyle/>
          <a:p>
            <a:fld id="{2C1311A5-9985-44AE-8AA4-143727AB89F7}" type="slidenum">
              <a:rPr lang="it-IT" smtClean="0"/>
              <a:t>122</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a:t>
            </a:r>
            <a:r>
              <a:rPr lang="it-IT" dirty="0" err="1"/>
              <a:t>inotifypropertychanged</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138</a:t>
            </a:fld>
            <a:endParaRPr lang="it-IT"/>
          </a:p>
        </p:txBody>
      </p:sp>
    </p:spTree>
    <p:extLst>
      <p:ext uri="{BB962C8B-B14F-4D97-AF65-F5344CB8AC3E}">
        <p14:creationId xmlns:p14="http://schemas.microsoft.com/office/powerpoint/2010/main" val="329668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a:t>
            </a:r>
            <a:r>
              <a:rPr lang="it-IT" dirty="0" err="1"/>
              <a:t>observablecollection</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140</a:t>
            </a:fld>
            <a:endParaRPr lang="it-IT"/>
          </a:p>
        </p:txBody>
      </p:sp>
    </p:spTree>
    <p:extLst>
      <p:ext uri="{BB962C8B-B14F-4D97-AF65-F5344CB8AC3E}">
        <p14:creationId xmlns:p14="http://schemas.microsoft.com/office/powerpoint/2010/main" val="2736952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154</a:t>
            </a:fld>
            <a:endParaRPr lang="it-IT"/>
          </a:p>
        </p:txBody>
      </p:sp>
    </p:spTree>
    <p:extLst>
      <p:ext uri="{BB962C8B-B14F-4D97-AF65-F5344CB8AC3E}">
        <p14:creationId xmlns:p14="http://schemas.microsoft.com/office/powerpoint/2010/main" val="1491872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di una classe </a:t>
            </a:r>
            <a:r>
              <a:rPr lang="it-IT" dirty="0" err="1"/>
              <a:t>IvalueConverter</a:t>
            </a:r>
            <a:r>
              <a:rPr lang="it-IT" dirty="0"/>
              <a:t>.</a:t>
            </a:r>
          </a:p>
          <a:p>
            <a:r>
              <a:rPr lang="it-IT" dirty="0"/>
              <a:t>Visualizziamo il valore </a:t>
            </a:r>
            <a:r>
              <a:rPr lang="it-IT" dirty="0" err="1"/>
              <a:t>Visibility</a:t>
            </a:r>
            <a:r>
              <a:rPr lang="it-IT" dirty="0"/>
              <a:t> di un controllo in una </a:t>
            </a:r>
            <a:r>
              <a:rPr lang="it-IT" dirty="0" err="1"/>
              <a:t>textblock</a:t>
            </a:r>
            <a:r>
              <a:rPr lang="it-IT" dirty="0"/>
              <a:t> che mostra i testi Visibile, Nascosto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160</a:t>
            </a:fld>
            <a:endParaRPr lang="it-IT"/>
          </a:p>
        </p:txBody>
      </p:sp>
    </p:spTree>
    <p:extLst>
      <p:ext uri="{BB962C8B-B14F-4D97-AF65-F5344CB8AC3E}">
        <p14:creationId xmlns:p14="http://schemas.microsoft.com/office/powerpoint/2010/main" val="103519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di una classe </a:t>
            </a:r>
            <a:r>
              <a:rPr lang="it-IT" dirty="0" err="1"/>
              <a:t>Icommand</a:t>
            </a:r>
            <a:r>
              <a:rPr lang="it-IT" dirty="0"/>
              <a:t> oppure rivedere il progetto 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166</a:t>
            </a:fld>
            <a:endParaRPr lang="it-IT"/>
          </a:p>
        </p:txBody>
      </p:sp>
    </p:spTree>
    <p:extLst>
      <p:ext uri="{BB962C8B-B14F-4D97-AF65-F5344CB8AC3E}">
        <p14:creationId xmlns:p14="http://schemas.microsoft.com/office/powerpoint/2010/main" val="284876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171</a:t>
            </a:fld>
            <a:endParaRPr lang="it-IT"/>
          </a:p>
        </p:txBody>
      </p:sp>
    </p:spTree>
    <p:extLst>
      <p:ext uri="{BB962C8B-B14F-4D97-AF65-F5344CB8AC3E}">
        <p14:creationId xmlns:p14="http://schemas.microsoft.com/office/powerpoint/2010/main" val="3659344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09/12/2019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09/12/2019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02.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7" Type="http://schemas.openxmlformats.org/officeDocument/2006/relationships/hyperlink" Target="https://github.com/danieleromanazzi/wpf-challenge-resource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75.sv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usercontro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diagramLayout" Target="../diagrams/layout18.xml"/><Relationship Id="rId7" Type="http://schemas.openxmlformats.org/officeDocument/2006/relationships/image" Target="../media/image15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6.svg"/><Relationship Id="rId4" Type="http://schemas.openxmlformats.org/officeDocument/2006/relationships/diagramQuickStyle" Target="../diagrams/quickStyle18.xml"/><Relationship Id="rId9" Type="http://schemas.openxmlformats.org/officeDocument/2006/relationships/image" Target="../media/image136.png"/></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dependencyproperty"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6.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diagramLayout" Target="../diagrams/layout26.xml"/><Relationship Id="rId7" Type="http://schemas.openxmlformats.org/officeDocument/2006/relationships/image" Target="../media/image174.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databindin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svg"/><Relationship Id="rId4" Type="http://schemas.openxmlformats.org/officeDocument/2006/relationships/image" Target="../media/image1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nverter"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mmand"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itemscontro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8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github.com/danieleromanazzi/wpf-challenge-itemscontrol" TargetMode="External"/><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7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ntainer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8" Type="http://schemas.openxmlformats.org/officeDocument/2006/relationships/hyperlink" Target="https://github.com/danieleromanazzi/wpf-challenge-simplecontrols" TargetMode="External"/><Relationship Id="rId3" Type="http://schemas.openxmlformats.org/officeDocument/2006/relationships/audio" Target="../media/audio1.wav"/><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a:solidFill>
                  <a:srgbClr val="4472C4"/>
                </a:solidFill>
                <a:latin typeface="+mj-lt"/>
                <a:ea typeface="+mj-ea"/>
                <a:cs typeface="+mj-cs"/>
              </a:rPr>
              <a:t>CHALLENGE</a:t>
            </a:r>
            <a:br>
              <a:rPr lang="en-US" sz="4800" kern="1200">
                <a:solidFill>
                  <a:srgbClr val="4472C4"/>
                </a:solidFill>
                <a:latin typeface="+mj-lt"/>
                <a:ea typeface="+mj-ea"/>
                <a:cs typeface="+mj-cs"/>
              </a:rPr>
            </a:br>
            <a:r>
              <a:rPr lang="en-US" sz="4800" kern="120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323439"/>
          </a:xfrm>
          <a:prstGeom prst="rect">
            <a:avLst/>
          </a:prstGeom>
          <a:noFill/>
        </p:spPr>
        <p:txBody>
          <a:bodyPr wrap="square" rtlCol="0">
            <a:spAutoFit/>
          </a:bodyPr>
          <a:lstStyle/>
          <a:p>
            <a:r>
              <a:rPr lang="it-IT" sz="2000" dirty="0"/>
              <a:t>UTILIZZATE GLI STILI ED APPLICATELI ALLA SCHERMATA DI LOGIN. CERCATE DI OTTENERE UN TEMPLATE SIMILE A QUELLO IN FIGURA. INSERITELI INFINE IN UN RESOURCEDICTIONARY.</a:t>
            </a:r>
          </a:p>
        </p:txBody>
      </p:sp>
      <p:pic>
        <p:nvPicPr>
          <p:cNvPr id="3" name="Immagine 2">
            <a:extLst>
              <a:ext uri="{FF2B5EF4-FFF2-40B4-BE49-F238E27FC236}">
                <a16:creationId xmlns:a16="http://schemas.microsoft.com/office/drawing/2014/main" id="{D74C07AD-497C-4D46-A75E-2D54745D3342}"/>
              </a:ext>
            </a:extLst>
          </p:cNvPr>
          <p:cNvPicPr>
            <a:picLocks noChangeAspect="1"/>
          </p:cNvPicPr>
          <p:nvPr/>
        </p:nvPicPr>
        <p:blipFill>
          <a:blip r:embed="rId6"/>
          <a:stretch>
            <a:fillRect/>
          </a:stretch>
        </p:blipFill>
        <p:spPr>
          <a:xfrm>
            <a:off x="6008314" y="3184546"/>
            <a:ext cx="4892297" cy="2766422"/>
          </a:xfrm>
          <a:prstGeom prst="rect">
            <a:avLst/>
          </a:prstGeom>
        </p:spPr>
      </p:pic>
      <p:sp>
        <p:nvSpPr>
          <p:cNvPr id="4" name="Rettangolo 3">
            <a:extLst>
              <a:ext uri="{FF2B5EF4-FFF2-40B4-BE49-F238E27FC236}">
                <a16:creationId xmlns:a16="http://schemas.microsoft.com/office/drawing/2014/main" id="{AE6ED1A9-9E2E-436B-A5C5-4B634AAB5417}"/>
              </a:ext>
            </a:extLst>
          </p:cNvPr>
          <p:cNvSpPr/>
          <p:nvPr/>
        </p:nvSpPr>
        <p:spPr>
          <a:xfrm>
            <a:off x="3892056" y="6127839"/>
            <a:ext cx="8350731" cy="461665"/>
          </a:xfrm>
          <a:prstGeom prst="rect">
            <a:avLst/>
          </a:prstGeom>
        </p:spPr>
        <p:txBody>
          <a:bodyPr wrap="square">
            <a:spAutoFit/>
          </a:bodyPr>
          <a:lstStyle/>
          <a:p>
            <a:r>
              <a:rPr lang="it-IT" sz="2400" dirty="0">
                <a:hlinkClick r:id="rId7"/>
              </a:rPr>
              <a:t>https://github.com/danieleromanazzi/wpf-challenge-resources</a:t>
            </a:r>
            <a:endParaRPr lang="it-IT" sz="2400" dirty="0"/>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22425" r="29704" b="55193"/>
          <a:stretch/>
        </p:blipFill>
        <p:spPr>
          <a:xfrm>
            <a:off x="6337184" y="2454442"/>
            <a:ext cx="4585963" cy="1407695"/>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05940" y="3272590"/>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5B47EB07-1BE2-4B2F-8918-008BBAAB1B64}"/>
              </a:ext>
            </a:extLst>
          </p:cNvPr>
          <p:cNvSpPr/>
          <p:nvPr/>
        </p:nvSpPr>
        <p:spPr>
          <a:xfrm>
            <a:off x="3811575" y="6161491"/>
            <a:ext cx="8244067" cy="461665"/>
          </a:xfrm>
          <a:prstGeom prst="rect">
            <a:avLst/>
          </a:prstGeom>
        </p:spPr>
        <p:txBody>
          <a:bodyPr wrap="square">
            <a:spAutoFit/>
          </a:bodyPr>
          <a:lstStyle/>
          <a:p>
            <a:r>
              <a:rPr lang="it-IT" sz="2400" dirty="0">
                <a:hlinkClick r:id="rId7"/>
              </a:rPr>
              <a:t>https://github.com/danieleromanazzi/wpf-challenge-usercontrol</a:t>
            </a:r>
            <a:endParaRPr lang="it-IT" sz="2400" dirty="0"/>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63121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a:t>
            </a:r>
            <a:br>
              <a:rPr lang="it-IT" sz="2000" dirty="0"/>
            </a:br>
            <a:r>
              <a:rPr lang="it-IT" sz="2000" dirty="0"/>
              <a:t>Popola le proprietà dall'esterno (Nella Window) affinché i valori passati abbiano effetto sul tuo </a:t>
            </a:r>
            <a:r>
              <a:rPr lang="it-IT" sz="2000" dirty="0" err="1"/>
              <a:t>UserControl</a:t>
            </a:r>
            <a:r>
              <a:rPr lang="it-IT" sz="2000" dirty="0"/>
              <a:t>.</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22999" r="29704" b="54620"/>
          <a:stretch/>
        </p:blipFill>
        <p:spPr>
          <a:xfrm>
            <a:off x="6337184" y="3822868"/>
            <a:ext cx="4585963" cy="1407696"/>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05940" y="4604921"/>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F500FDED-2F83-4AD2-AD69-D896CCCA4F95}"/>
              </a:ext>
            </a:extLst>
          </p:cNvPr>
          <p:cNvSpPr/>
          <p:nvPr/>
        </p:nvSpPr>
        <p:spPr>
          <a:xfrm>
            <a:off x="3800874" y="6292816"/>
            <a:ext cx="8391125" cy="400110"/>
          </a:xfrm>
          <a:prstGeom prst="rect">
            <a:avLst/>
          </a:prstGeom>
        </p:spPr>
        <p:txBody>
          <a:bodyPr wrap="square">
            <a:spAutoFit/>
          </a:bodyPr>
          <a:lstStyle/>
          <a:p>
            <a:r>
              <a:rPr lang="it-IT" sz="2000" dirty="0">
                <a:hlinkClick r:id="rId7"/>
              </a:rPr>
              <a:t>https://github.com/danieleromanazzi/wpf-challenge-dependencyproperty</a:t>
            </a:r>
            <a:endParaRPr lang="it-IT" sz="2000" dirty="0"/>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dirty="0" err="1">
                <a:solidFill>
                  <a:srgbClr val="FFFFFF"/>
                </a:solidFill>
                <a:latin typeface="+mj-lt"/>
                <a:ea typeface="+mj-ea"/>
                <a:cs typeface="+mj-cs"/>
              </a:rPr>
              <a:t>DataContext</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401081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66397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06517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dirty="0">
                <a:solidFill>
                  <a:srgbClr val="FFFFFF"/>
                </a:solidFill>
              </a:rPr>
              <a:t>I famosi pattern appartenenti alla </a:t>
            </a:r>
            <a:r>
              <a:rPr lang="it-IT" sz="2000" dirty="0" err="1">
                <a:solidFill>
                  <a:srgbClr val="FFFFFF"/>
                </a:solidFill>
              </a:rPr>
              <a:t>GoF</a:t>
            </a:r>
            <a:r>
              <a:rPr lang="it-IT" sz="2000" dirty="0">
                <a:solidFill>
                  <a:srgbClr val="FFFFFF"/>
                </a:solidFill>
              </a:rPr>
              <a:t>. </a:t>
            </a:r>
            <a:br>
              <a:rPr lang="it-IT" sz="2000" dirty="0">
                <a:solidFill>
                  <a:srgbClr val="FFFFFF"/>
                </a:solidFill>
              </a:rPr>
            </a:br>
            <a:r>
              <a:rPr lang="it-IT" sz="2000" dirty="0">
                <a:solidFill>
                  <a:srgbClr val="FFFFFF"/>
                </a:solidFill>
              </a:rPr>
              <a:t>Sono 23 e sono classificati in tre categorie principali:</a:t>
            </a:r>
          </a:p>
          <a:p>
            <a:pPr lvl="1"/>
            <a:r>
              <a:rPr lang="it-IT" sz="2000" dirty="0" err="1">
                <a:solidFill>
                  <a:srgbClr val="FFFFFF"/>
                </a:solidFill>
              </a:rPr>
              <a:t>Creazionali</a:t>
            </a:r>
            <a:endParaRPr lang="it-IT" sz="2000" dirty="0">
              <a:solidFill>
                <a:srgbClr val="FFFFFF"/>
              </a:solidFill>
            </a:endParaRPr>
          </a:p>
          <a:p>
            <a:pPr lvl="1"/>
            <a:r>
              <a:rPr lang="it-IT" sz="2000" dirty="0">
                <a:solidFill>
                  <a:srgbClr val="FFFFFF"/>
                </a:solidFill>
              </a:rPr>
              <a:t>Strutturali</a:t>
            </a:r>
          </a:p>
          <a:p>
            <a:pPr lvl="1"/>
            <a:r>
              <a:rPr lang="it-IT" sz="2000" dirty="0">
                <a:solidFill>
                  <a:srgbClr val="FFFFFF"/>
                </a:solidFill>
              </a:rPr>
              <a:t>Comportamentali</a:t>
            </a:r>
          </a:p>
          <a:p>
            <a:r>
              <a:rPr lang="it-IT" sz="2000" dirty="0">
                <a:solidFill>
                  <a:srgbClr val="FFFFFF"/>
                </a:solidFill>
              </a:rPr>
              <a:t>Architetturali</a:t>
            </a:r>
          </a:p>
          <a:p>
            <a:r>
              <a:rPr lang="it-IT" sz="2000" dirty="0">
                <a:solidFill>
                  <a:srgbClr val="FFFFFF"/>
                </a:solidFill>
              </a:rPr>
              <a:t>Di metodologia</a:t>
            </a:r>
          </a:p>
          <a:p>
            <a:r>
              <a:rPr lang="it-IT" sz="2000" dirty="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dirty="0">
                <a:solidFill>
                  <a:srgbClr val="FFFFFF"/>
                </a:solidFill>
              </a:rPr>
              <a:t>Con l’avvento della programmazione </a:t>
            </a:r>
            <a:r>
              <a:rPr lang="it-IT" sz="2000" b="1" dirty="0">
                <a:solidFill>
                  <a:srgbClr val="FFFFFF"/>
                </a:solidFill>
              </a:rPr>
              <a:t>Object</a:t>
            </a:r>
            <a:r>
              <a:rPr lang="it-IT" sz="2000" dirty="0">
                <a:solidFill>
                  <a:srgbClr val="FFFFFF"/>
                </a:solidFill>
              </a:rPr>
              <a:t> </a:t>
            </a:r>
            <a:r>
              <a:rPr lang="it-IT" sz="2000" b="1" dirty="0" err="1">
                <a:solidFill>
                  <a:srgbClr val="FFFFFF"/>
                </a:solidFill>
              </a:rPr>
              <a:t>Oriented</a:t>
            </a:r>
            <a:r>
              <a:rPr lang="it-IT" sz="2000" dirty="0">
                <a:solidFill>
                  <a:srgbClr val="FFFFFF"/>
                </a:solidFill>
              </a:rPr>
              <a:t> e di metodologie sempre più sofisticate per la costruzione di Interfacce Utente (</a:t>
            </a:r>
            <a:r>
              <a:rPr lang="it-IT" sz="2000" b="1" dirty="0">
                <a:solidFill>
                  <a:srgbClr val="FFFFFF"/>
                </a:solidFill>
              </a:rPr>
              <a:t>UI</a:t>
            </a:r>
            <a:r>
              <a:rPr lang="it-IT" sz="2000" dirty="0">
                <a:solidFill>
                  <a:srgbClr val="FFFFFF"/>
                </a:solidFill>
              </a:rPr>
              <a:t>), si è avvertita la necessità di sviluppare pattern che permettessero di “</a:t>
            </a:r>
            <a:r>
              <a:rPr lang="it-IT" sz="2000" b="1" i="1" dirty="0">
                <a:solidFill>
                  <a:srgbClr val="FFFFFF"/>
                </a:solidFill>
              </a:rPr>
              <a:t>tenere separati i livelli</a:t>
            </a:r>
            <a:r>
              <a:rPr lang="it-IT" sz="2000" dirty="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3014737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DATA BINDING</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Realizzare un </a:t>
            </a:r>
            <a:r>
              <a:rPr lang="it-IT" sz="2000" dirty="0" err="1"/>
              <a:t>ViewModel</a:t>
            </a:r>
            <a:r>
              <a:rPr lang="it-IT" sz="2000" dirty="0"/>
              <a:t> per la nostra applicazione e popolare le impostazioni dello </a:t>
            </a:r>
            <a:r>
              <a:rPr lang="it-IT" sz="2000" dirty="0" err="1"/>
              <a:t>UserControl</a:t>
            </a:r>
            <a:r>
              <a:rPr lang="it-IT" sz="2000" dirty="0"/>
              <a:t> </a:t>
            </a:r>
            <a:r>
              <a:rPr lang="it-IT" sz="2000" dirty="0" err="1"/>
              <a:t>Setting.xaml</a:t>
            </a:r>
            <a:endParaRPr lang="it-IT" sz="2000" dirty="0"/>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104" t="17924" r="29882" b="54126"/>
          <a:stretch/>
        </p:blipFill>
        <p:spPr>
          <a:xfrm>
            <a:off x="5896657" y="2957859"/>
            <a:ext cx="5614876" cy="215236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5739248" y="4456090"/>
            <a:ext cx="5950789" cy="90129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C394F1BB-CCB0-40B1-BD15-7028113ECE57}"/>
              </a:ext>
            </a:extLst>
          </p:cNvPr>
          <p:cNvSpPr/>
          <p:nvPr/>
        </p:nvSpPr>
        <p:spPr>
          <a:xfrm>
            <a:off x="3661609" y="6136318"/>
            <a:ext cx="8258642" cy="461665"/>
          </a:xfrm>
          <a:prstGeom prst="rect">
            <a:avLst/>
          </a:prstGeom>
        </p:spPr>
        <p:txBody>
          <a:bodyPr wrap="square">
            <a:spAutoFit/>
          </a:bodyPr>
          <a:lstStyle/>
          <a:p>
            <a:r>
              <a:rPr lang="it-IT" sz="2400" dirty="0">
                <a:hlinkClick r:id="rId7"/>
              </a:rPr>
              <a:t>https://github.com/danieleromanazzi/wpf-challenge-databinding</a:t>
            </a:r>
            <a:endParaRPr lang="it-IT" sz="2400" dirty="0"/>
          </a:p>
        </p:txBody>
      </p:sp>
    </p:spTree>
    <p:extLst>
      <p:ext uri="{BB962C8B-B14F-4D97-AF65-F5344CB8AC3E}">
        <p14:creationId xmlns:p14="http://schemas.microsoft.com/office/powerpoint/2010/main" val="3067667552"/>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91552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CONVERTER</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2554545"/>
          </a:xfrm>
          <a:prstGeom prst="rect">
            <a:avLst/>
          </a:prstGeom>
          <a:noFill/>
        </p:spPr>
        <p:txBody>
          <a:bodyPr wrap="square" rtlCol="0">
            <a:spAutoFit/>
          </a:bodyPr>
          <a:lstStyle/>
          <a:p>
            <a:r>
              <a:rPr lang="it-IT" sz="2000" b="1" dirty="0" err="1"/>
              <a:t>BooleanToOnOffConverter</a:t>
            </a:r>
            <a:endParaRPr lang="it-IT" sz="2000" b="1" dirty="0"/>
          </a:p>
          <a:p>
            <a:r>
              <a:rPr lang="it-IT" sz="2000" dirty="0"/>
              <a:t>Realizzare una classe </a:t>
            </a:r>
            <a:r>
              <a:rPr lang="it-IT" sz="2000" dirty="0" err="1"/>
              <a:t>converter</a:t>
            </a:r>
            <a:r>
              <a:rPr lang="it-IT" sz="2000" dirty="0"/>
              <a:t> che mostri lo stato on/off del nostro </a:t>
            </a:r>
            <a:r>
              <a:rPr lang="it-IT" sz="2000" dirty="0" err="1"/>
              <a:t>togglebutton</a:t>
            </a:r>
            <a:endParaRPr lang="it-IT" sz="2000" dirty="0"/>
          </a:p>
          <a:p>
            <a:endParaRPr lang="it-IT" sz="2000" dirty="0"/>
          </a:p>
          <a:p>
            <a:r>
              <a:rPr lang="it-IT" sz="2000" b="1" dirty="0" err="1"/>
              <a:t>StringEmptyToVisibilityConverter</a:t>
            </a:r>
            <a:endParaRPr lang="it-IT" sz="2000" b="1" dirty="0"/>
          </a:p>
          <a:p>
            <a:r>
              <a:rPr lang="it-IT" sz="2000" dirty="0"/>
              <a:t>Realizzare un </a:t>
            </a:r>
            <a:r>
              <a:rPr lang="it-IT" sz="2000" dirty="0" err="1"/>
              <a:t>converter</a:t>
            </a:r>
            <a:r>
              <a:rPr lang="it-IT" sz="2000" dirty="0"/>
              <a:t> che renda la </a:t>
            </a:r>
            <a:r>
              <a:rPr lang="it-IT" sz="2000" dirty="0" err="1"/>
              <a:t>textblock</a:t>
            </a:r>
            <a:r>
              <a:rPr lang="it-IT" sz="2000" dirty="0"/>
              <a:t> della </a:t>
            </a:r>
            <a:r>
              <a:rPr lang="it-IT" sz="2000" dirty="0" err="1"/>
              <a:t>description</a:t>
            </a:r>
            <a:r>
              <a:rPr lang="it-IT" sz="2000" dirty="0"/>
              <a:t> </a:t>
            </a:r>
            <a:r>
              <a:rPr lang="it-IT" sz="2000" dirty="0" err="1"/>
              <a:t>Collapsed</a:t>
            </a:r>
            <a:r>
              <a:rPr lang="it-IT" sz="2000" dirty="0"/>
              <a:t> quando il suo valore text è vuoto e facci lo stesso con la </a:t>
            </a:r>
            <a:r>
              <a:rPr lang="it-IT" sz="2000" dirty="0" err="1"/>
              <a:t>textbox</a:t>
            </a:r>
            <a:r>
              <a:rPr lang="it-IT" sz="2000" dirty="0"/>
              <a:t> dello stato (on/off)</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5737462" y="4609720"/>
            <a:ext cx="6073711" cy="770287"/>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454598" y="4705969"/>
            <a:ext cx="356573" cy="45200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E45E880-013A-4F03-A2CC-80B9B2B6825E}"/>
              </a:ext>
            </a:extLst>
          </p:cNvPr>
          <p:cNvSpPr/>
          <p:nvPr/>
        </p:nvSpPr>
        <p:spPr>
          <a:xfrm>
            <a:off x="5868341" y="4995227"/>
            <a:ext cx="3428154" cy="28128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29844FE-391C-464B-AA51-5FCE7DEBFB21}"/>
              </a:ext>
            </a:extLst>
          </p:cNvPr>
          <p:cNvSpPr/>
          <p:nvPr/>
        </p:nvSpPr>
        <p:spPr>
          <a:xfrm>
            <a:off x="4070275" y="6217249"/>
            <a:ext cx="8050024" cy="461665"/>
          </a:xfrm>
          <a:prstGeom prst="rect">
            <a:avLst/>
          </a:prstGeom>
        </p:spPr>
        <p:txBody>
          <a:bodyPr wrap="none">
            <a:spAutoFit/>
          </a:bodyPr>
          <a:lstStyle/>
          <a:p>
            <a:r>
              <a:rPr lang="it-IT" sz="2400" dirty="0">
                <a:hlinkClick r:id="rId7"/>
              </a:rPr>
              <a:t>https://github.com/danieleromanazzi/wpf-challenge-converter</a:t>
            </a:r>
            <a:endParaRPr lang="it-IT" sz="2400" dirty="0"/>
          </a:p>
        </p:txBody>
      </p:sp>
    </p:spTree>
    <p:extLst>
      <p:ext uri="{BB962C8B-B14F-4D97-AF65-F5344CB8AC3E}">
        <p14:creationId xmlns:p14="http://schemas.microsoft.com/office/powerpoint/2010/main" val="150318349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991253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COMMAND</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Realizzare un comando nel nostro </a:t>
            </a:r>
            <a:r>
              <a:rPr lang="it-IT" sz="2000" dirty="0" err="1"/>
              <a:t>ViewModel</a:t>
            </a:r>
            <a:r>
              <a:rPr lang="it-IT" sz="2000" dirty="0"/>
              <a:t> che al click sul </a:t>
            </a:r>
            <a:r>
              <a:rPr lang="it-IT" sz="2000" dirty="0" err="1"/>
              <a:t>togglebutton</a:t>
            </a:r>
            <a:r>
              <a:rPr lang="it-IT" sz="2000" dirty="0"/>
              <a:t> cambierà il tema applicato tra chiaro e scuro.</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5960126" y="3745625"/>
            <a:ext cx="5614875" cy="712096"/>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002399" y="3851191"/>
            <a:ext cx="572601" cy="4807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2D6CBB1-48EB-44A7-914E-08746F596244}"/>
              </a:ext>
            </a:extLst>
          </p:cNvPr>
          <p:cNvSpPr/>
          <p:nvPr/>
        </p:nvSpPr>
        <p:spPr>
          <a:xfrm>
            <a:off x="4870079" y="6216132"/>
            <a:ext cx="7050172" cy="400110"/>
          </a:xfrm>
          <a:prstGeom prst="rect">
            <a:avLst/>
          </a:prstGeom>
        </p:spPr>
        <p:txBody>
          <a:bodyPr wrap="square">
            <a:spAutoFit/>
          </a:bodyPr>
          <a:lstStyle/>
          <a:p>
            <a:r>
              <a:rPr lang="it-IT" sz="2000" dirty="0">
                <a:hlinkClick r:id="rId7"/>
              </a:rPr>
              <a:t>https://github.com/danieleromanazzi/wpf-challenge-command</a:t>
            </a:r>
            <a:endParaRPr lang="it-IT" sz="2000" dirty="0"/>
          </a:p>
        </p:txBody>
      </p:sp>
    </p:spTree>
    <p:extLst>
      <p:ext uri="{BB962C8B-B14F-4D97-AF65-F5344CB8AC3E}">
        <p14:creationId xmlns:p14="http://schemas.microsoft.com/office/powerpoint/2010/main" val="401849975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33912980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3461303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ITEMSCONTROL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6" y="1790419"/>
            <a:ext cx="6073708" cy="1015663"/>
          </a:xfrm>
          <a:prstGeom prst="rect">
            <a:avLst/>
          </a:prstGeom>
          <a:noFill/>
        </p:spPr>
        <p:txBody>
          <a:bodyPr wrap="square" rtlCol="0">
            <a:spAutoFit/>
          </a:bodyPr>
          <a:lstStyle/>
          <a:p>
            <a:r>
              <a:rPr lang="it-IT" sz="2000" dirty="0">
                <a:solidFill>
                  <a:srgbClr val="4472C4"/>
                </a:solidFill>
              </a:rPr>
              <a:t>CREARE UN ITEMSCONTROL CHE ABBIA COME TEMPLATE IL NOSTRO USERCONTROL SETTING.XAML</a:t>
            </a:r>
            <a:br>
              <a:rPr lang="it-IT" sz="2000" dirty="0">
                <a:solidFill>
                  <a:srgbClr val="4472C4"/>
                </a:solidFill>
              </a:rPr>
            </a:br>
            <a:r>
              <a:rPr lang="it-IT" sz="2000" dirty="0">
                <a:solidFill>
                  <a:srgbClr val="4472C4"/>
                </a:solidFill>
              </a:rPr>
              <a:t>SUCCESSIVAMENTE COLLEGARLO ALLA FONTE DATI.</a:t>
            </a:r>
          </a:p>
        </p:txBody>
      </p:sp>
      <p:pic>
        <p:nvPicPr>
          <p:cNvPr id="3" name="Immagine 2">
            <a:extLst>
              <a:ext uri="{FF2B5EF4-FFF2-40B4-BE49-F238E27FC236}">
                <a16:creationId xmlns:a16="http://schemas.microsoft.com/office/drawing/2014/main" id="{638C7FC9-9C9B-4B65-834F-A23BB3D8D447}"/>
              </a:ext>
            </a:extLst>
          </p:cNvPr>
          <p:cNvPicPr>
            <a:picLocks noChangeAspect="1"/>
          </p:cNvPicPr>
          <p:nvPr/>
        </p:nvPicPr>
        <p:blipFill rotWithShape="1">
          <a:blip r:embed="rId6"/>
          <a:srcRect l="14638" t="13567" r="33750" b="29223"/>
          <a:stretch/>
        </p:blipFill>
        <p:spPr>
          <a:xfrm>
            <a:off x="6459458" y="3070754"/>
            <a:ext cx="4616210" cy="2878288"/>
          </a:xfrm>
          <a:prstGeom prst="rect">
            <a:avLst/>
          </a:prstGeom>
        </p:spPr>
      </p:pic>
      <p:sp>
        <p:nvSpPr>
          <p:cNvPr id="8" name="Rettangolo 7">
            <a:extLst>
              <a:ext uri="{FF2B5EF4-FFF2-40B4-BE49-F238E27FC236}">
                <a16:creationId xmlns:a16="http://schemas.microsoft.com/office/drawing/2014/main" id="{FB8F7947-DAEA-4D73-BE00-0887580B7CF7}"/>
              </a:ext>
            </a:extLst>
          </p:cNvPr>
          <p:cNvSpPr/>
          <p:nvPr/>
        </p:nvSpPr>
        <p:spPr>
          <a:xfrm>
            <a:off x="3649694" y="6231261"/>
            <a:ext cx="8420639" cy="461665"/>
          </a:xfrm>
          <a:prstGeom prst="rect">
            <a:avLst/>
          </a:prstGeom>
          <a:noFill/>
        </p:spPr>
        <p:txBody>
          <a:bodyPr wrap="none" lIns="91440" tIns="45720" rIns="91440" bIns="45720">
            <a:spAutoFit/>
          </a:bodyPr>
          <a:lstStyle/>
          <a:p>
            <a:pPr algn="ctr"/>
            <a:r>
              <a:rPr lang="it-IT" sz="2400" dirty="0">
                <a:hlinkClick r:id="rId7"/>
              </a:rPr>
              <a:t>https://github.com/danieleromanazzi/wpf-challenge-itemscontrol</a:t>
            </a:r>
            <a:endParaRPr lang="it-IT" sz="2400" dirty="0"/>
          </a:p>
        </p:txBody>
      </p:sp>
    </p:spTree>
    <p:extLst>
      <p:ext uri="{BB962C8B-B14F-4D97-AF65-F5344CB8AC3E}">
        <p14:creationId xmlns:p14="http://schemas.microsoft.com/office/powerpoint/2010/main" val="370745995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LISTBOX</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6" y="1790419"/>
            <a:ext cx="6073708" cy="1015663"/>
          </a:xfrm>
          <a:prstGeom prst="rect">
            <a:avLst/>
          </a:prstGeom>
          <a:noFill/>
        </p:spPr>
        <p:txBody>
          <a:bodyPr wrap="square" rtlCol="0">
            <a:spAutoFit/>
          </a:bodyPr>
          <a:lstStyle/>
          <a:p>
            <a:r>
              <a:rPr lang="it-IT" sz="2000" dirty="0">
                <a:solidFill>
                  <a:srgbClr val="4472C4"/>
                </a:solidFill>
              </a:rPr>
              <a:t>SOSTITUIRE L’ITEMSCONTROL CON UNA LISTA. SUCCESSIVAMENTE VISUALIZZARE LA DESCRIZIONE DELL’ITEM SELEZIONATO NEL TOPNAV</a:t>
            </a:r>
          </a:p>
        </p:txBody>
      </p:sp>
      <p:sp>
        <p:nvSpPr>
          <p:cNvPr id="8" name="Rettangolo 7">
            <a:extLst>
              <a:ext uri="{FF2B5EF4-FFF2-40B4-BE49-F238E27FC236}">
                <a16:creationId xmlns:a16="http://schemas.microsoft.com/office/drawing/2014/main" id="{FB8F7947-DAEA-4D73-BE00-0887580B7CF7}"/>
              </a:ext>
            </a:extLst>
          </p:cNvPr>
          <p:cNvSpPr/>
          <p:nvPr/>
        </p:nvSpPr>
        <p:spPr>
          <a:xfrm>
            <a:off x="3649694" y="6231261"/>
            <a:ext cx="8420639" cy="461665"/>
          </a:xfrm>
          <a:prstGeom prst="rect">
            <a:avLst/>
          </a:prstGeom>
          <a:noFill/>
        </p:spPr>
        <p:txBody>
          <a:bodyPr wrap="none" lIns="91440" tIns="45720" rIns="91440" bIns="45720">
            <a:spAutoFit/>
          </a:bodyPr>
          <a:lstStyle/>
          <a:p>
            <a:pPr algn="ctr"/>
            <a:r>
              <a:rPr lang="it-IT" sz="2400" dirty="0">
                <a:hlinkClick r:id="rId6"/>
              </a:rPr>
              <a:t>https://github.com/danieleromanazzi/wpf-challenge-itemscontrol</a:t>
            </a:r>
            <a:endParaRPr lang="it-IT" sz="2400" dirty="0"/>
          </a:p>
        </p:txBody>
      </p:sp>
      <p:pic>
        <p:nvPicPr>
          <p:cNvPr id="4" name="Immagine 3">
            <a:extLst>
              <a:ext uri="{FF2B5EF4-FFF2-40B4-BE49-F238E27FC236}">
                <a16:creationId xmlns:a16="http://schemas.microsoft.com/office/drawing/2014/main" id="{8070E2E5-3A1D-46F4-ABC0-751C6B59F815}"/>
              </a:ext>
            </a:extLst>
          </p:cNvPr>
          <p:cNvPicPr>
            <a:picLocks noChangeAspect="1"/>
          </p:cNvPicPr>
          <p:nvPr/>
        </p:nvPicPr>
        <p:blipFill>
          <a:blip r:embed="rId7"/>
          <a:stretch>
            <a:fillRect/>
          </a:stretch>
        </p:blipFill>
        <p:spPr>
          <a:xfrm>
            <a:off x="6459456" y="3067028"/>
            <a:ext cx="4453185" cy="2862276"/>
          </a:xfrm>
          <a:prstGeom prst="rect">
            <a:avLst/>
          </a:prstGeom>
        </p:spPr>
      </p:pic>
    </p:spTree>
    <p:extLst>
      <p:ext uri="{BB962C8B-B14F-4D97-AF65-F5344CB8AC3E}">
        <p14:creationId xmlns:p14="http://schemas.microsoft.com/office/powerpoint/2010/main" val="142697129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magine che contiene esterni, luce, acqua, orologio&#10;&#10;Descrizione generata automaticamente">
            <a:extLst>
              <a:ext uri="{FF2B5EF4-FFF2-40B4-BE49-F238E27FC236}">
                <a16:creationId xmlns:a16="http://schemas.microsoft.com/office/drawing/2014/main" id="{862061C0-DCE4-4E3F-9716-33E11EB4BCBD}"/>
              </a:ext>
            </a:extLst>
          </p:cNvPr>
          <p:cNvPicPr>
            <a:picLocks noChangeAspect="1"/>
          </p:cNvPicPr>
          <p:nvPr/>
        </p:nvPicPr>
        <p:blipFill rotWithShape="1">
          <a:blip r:embed="rId2"/>
          <a:srcRect l="912" r="53952" b="-1"/>
          <a:stretch/>
        </p:blipFill>
        <p:spPr>
          <a:xfrm>
            <a:off x="20" y="10"/>
            <a:ext cx="4637226" cy="6857990"/>
          </a:xfrm>
          <a:prstGeom prst="rect">
            <a:avLst/>
          </a:prstGeom>
        </p:spPr>
      </p:pic>
      <p:sp>
        <p:nvSpPr>
          <p:cNvPr id="24" name="Rectangle 23">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4E069F3A-CF5A-4022-AFD8-DE516EE33338}"/>
              </a:ext>
            </a:extLst>
          </p:cNvPr>
          <p:cNvSpPr>
            <a:spLocks noGrp="1"/>
          </p:cNvSpPr>
          <p:nvPr>
            <p:ph type="ctrTitle"/>
          </p:nvPr>
        </p:nvSpPr>
        <p:spPr>
          <a:xfrm>
            <a:off x="5277328" y="640082"/>
            <a:ext cx="6274591" cy="3351602"/>
          </a:xfrm>
        </p:spPr>
        <p:txBody>
          <a:bodyPr vert="horz" lIns="91440" tIns="45720" rIns="91440" bIns="45720" rtlCol="0">
            <a:normAutofit/>
          </a:bodyPr>
          <a:lstStyle/>
          <a:p>
            <a:pPr algn="l"/>
            <a:r>
              <a:rPr lang="en-US">
                <a:solidFill>
                  <a:schemeClr val="bg1"/>
                </a:solidFill>
              </a:rPr>
              <a:t>Non è così semplice</a:t>
            </a:r>
          </a:p>
        </p:txBody>
      </p:sp>
      <p:sp>
        <p:nvSpPr>
          <p:cNvPr id="6" name="Sottotitolo 5">
            <a:extLst>
              <a:ext uri="{FF2B5EF4-FFF2-40B4-BE49-F238E27FC236}">
                <a16:creationId xmlns:a16="http://schemas.microsoft.com/office/drawing/2014/main" id="{390A5882-65C6-4F77-8669-7F6CF3C05F92}"/>
              </a:ext>
            </a:extLst>
          </p:cNvPr>
          <p:cNvSpPr>
            <a:spLocks noGrp="1"/>
          </p:cNvSpPr>
          <p:nvPr>
            <p:ph type="subTitle" idx="1"/>
          </p:nvPr>
        </p:nvSpPr>
        <p:spPr>
          <a:xfrm>
            <a:off x="5277327" y="4156276"/>
            <a:ext cx="6274592" cy="2061645"/>
          </a:xfrm>
        </p:spPr>
        <p:txBody>
          <a:bodyPr>
            <a:normAutofit/>
          </a:bodyPr>
          <a:lstStyle/>
          <a:p>
            <a:pPr algn="l"/>
            <a:r>
              <a:rPr lang="it-IT">
                <a:solidFill>
                  <a:schemeClr val="bg1"/>
                </a:solidFill>
              </a:rPr>
              <a:t>Ma osate sempre fare la differenza</a:t>
            </a:r>
          </a:p>
        </p:txBody>
      </p:sp>
    </p:spTree>
    <p:extLst>
      <p:ext uri="{BB962C8B-B14F-4D97-AF65-F5344CB8AC3E}">
        <p14:creationId xmlns:p14="http://schemas.microsoft.com/office/powerpoint/2010/main" val="30089700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mmagine che contiene esterni, luce, acqua, orologio&#10;&#10;Descrizione generata automaticamente">
            <a:extLst>
              <a:ext uri="{FF2B5EF4-FFF2-40B4-BE49-F238E27FC236}">
                <a16:creationId xmlns:a16="http://schemas.microsoft.com/office/drawing/2014/main" id="{862061C0-DCE4-4E3F-9716-33E11EB4BCBD}"/>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4" name="Titolo 3">
            <a:extLst>
              <a:ext uri="{FF2B5EF4-FFF2-40B4-BE49-F238E27FC236}">
                <a16:creationId xmlns:a16="http://schemas.microsoft.com/office/drawing/2014/main" id="{4E069F3A-CF5A-4022-AFD8-DE516EE333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Grazie per l’attenzione</a:t>
            </a:r>
          </a:p>
        </p:txBody>
      </p:sp>
    </p:spTree>
    <p:extLst>
      <p:ext uri="{BB962C8B-B14F-4D97-AF65-F5344CB8AC3E}">
        <p14:creationId xmlns:p14="http://schemas.microsoft.com/office/powerpoint/2010/main" val="359734023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3"/>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04645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614876" y="2274902"/>
            <a:ext cx="5978492" cy="3372818"/>
          </a:xfrm>
          <a:prstGeom prst="rect">
            <a:avLst/>
          </a:prstGeom>
        </p:spPr>
      </p:pic>
      <p:sp>
        <p:nvSpPr>
          <p:cNvPr id="3" name="Rettangolo 2">
            <a:extLst>
              <a:ext uri="{FF2B5EF4-FFF2-40B4-BE49-F238E27FC236}">
                <a16:creationId xmlns:a16="http://schemas.microsoft.com/office/drawing/2014/main" id="{CFDAB0CC-A5B8-4220-8AA3-5790E77BED46}"/>
              </a:ext>
            </a:extLst>
          </p:cNvPr>
          <p:cNvSpPr/>
          <p:nvPr/>
        </p:nvSpPr>
        <p:spPr>
          <a:xfrm>
            <a:off x="3344779" y="6273708"/>
            <a:ext cx="8743505" cy="461665"/>
          </a:xfrm>
          <a:prstGeom prst="rect">
            <a:avLst/>
          </a:prstGeom>
        </p:spPr>
        <p:txBody>
          <a:bodyPr wrap="square">
            <a:spAutoFit/>
          </a:bodyPr>
          <a:lstStyle/>
          <a:p>
            <a:r>
              <a:rPr lang="it-IT" sz="2400" dirty="0">
                <a:hlinkClick r:id="rId7"/>
              </a:rPr>
              <a:t>https://github.com/danieleromanazzi/wpf-challenge-containers</a:t>
            </a:r>
            <a:endParaRPr lang="it-IT" sz="2400" dirty="0"/>
          </a:p>
        </p:txBody>
      </p:sp>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SIMPLE CONTROLS</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323439"/>
          </a:xfrm>
          <a:prstGeom prst="rect">
            <a:avLst/>
          </a:prstGeom>
          <a:noFill/>
        </p:spPr>
        <p:txBody>
          <a:bodyPr wrap="square" rtlCol="0">
            <a:spAutoFit/>
          </a:bodyPr>
          <a:lstStyle/>
          <a:p>
            <a:r>
              <a:rPr lang="it-IT" sz="2000" dirty="0"/>
              <a:t>Lasciando inalterato il layout precedente, sovrapponiamo una sezione con i controlli come quella in figura. Al click sul pulsante verrà ripresentato il layout di partenza.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7"/>
          <a:srcRect l="21340" t="17055" r="17395" b="21419"/>
          <a:stretch/>
        </p:blipFill>
        <p:spPr>
          <a:xfrm>
            <a:off x="6096000" y="3095427"/>
            <a:ext cx="5004461" cy="2827002"/>
          </a:xfrm>
          <a:prstGeom prst="rect">
            <a:avLst/>
          </a:prstGeom>
        </p:spPr>
      </p:pic>
      <p:sp>
        <p:nvSpPr>
          <p:cNvPr id="4" name="Rettangolo 3">
            <a:extLst>
              <a:ext uri="{FF2B5EF4-FFF2-40B4-BE49-F238E27FC236}">
                <a16:creationId xmlns:a16="http://schemas.microsoft.com/office/drawing/2014/main" id="{BE6E552B-E0CD-4FD8-A055-A501D4F63C91}"/>
              </a:ext>
            </a:extLst>
          </p:cNvPr>
          <p:cNvSpPr/>
          <p:nvPr/>
        </p:nvSpPr>
        <p:spPr>
          <a:xfrm>
            <a:off x="3278261" y="6176471"/>
            <a:ext cx="8641990" cy="461665"/>
          </a:xfrm>
          <a:prstGeom prst="rect">
            <a:avLst/>
          </a:prstGeom>
        </p:spPr>
        <p:txBody>
          <a:bodyPr wrap="square">
            <a:spAutoFit/>
          </a:bodyPr>
          <a:lstStyle/>
          <a:p>
            <a:r>
              <a:rPr lang="it-IT" sz="2400" dirty="0">
                <a:hlinkClick r:id="rId8"/>
              </a:rPr>
              <a:t>https://github.com/danieleromanazzi/wpf-challenge-simplecontrols</a:t>
            </a:r>
            <a:endParaRPr lang="it-IT" sz="2400" dirty="0"/>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3" name="drumroll.wav"/>
          </p:stSnd>
        </p:sndAc>
      </p:transition>
    </mc:Choice>
    <mc:Fallback xmlns="">
      <p:transition spd="slow">
        <p:fade/>
        <p:sndAc>
          <p:stSnd>
            <p:snd r:embed="rId9" name="drumroll.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883057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5331</Words>
  <Application>Microsoft Office PowerPoint</Application>
  <PresentationFormat>Widescreen</PresentationFormat>
  <Paragraphs>707</Paragraphs>
  <Slides>179</Slides>
  <Notes>35</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179</vt:i4>
      </vt:variant>
    </vt:vector>
  </HeadingPairs>
  <TitlesOfParts>
    <vt:vector size="187"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 LIFE RUN ON CODE */</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SIMPLE CONTROLS</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 LIFE RUN ON CODE */</vt:lpstr>
      <vt:lpstr>ObservableCollection</vt:lpstr>
      <vt:lpstr>/* LIFE RUN ON CODE */</vt:lpstr>
      <vt:lpstr>Coffee break</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 LIFE RUN ON CODE */</vt:lpstr>
      <vt:lpstr>CHALLENGE DATA BINDING</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 LIFE RUN ON CODE */</vt:lpstr>
      <vt:lpstr>CHALLENGE CONVERTER</vt:lpstr>
      <vt:lpstr>Command</vt:lpstr>
      <vt:lpstr>ICommand perché non si vive di solo dati</vt:lpstr>
      <vt:lpstr>Command</vt:lpstr>
      <vt:lpstr>ICommand</vt:lpstr>
      <vt:lpstr>/* LIFE RUN ON CODE */</vt:lpstr>
      <vt:lpstr>CHALLENGE COMMAND</vt:lpstr>
      <vt:lpstr>Le Liste</vt:lpstr>
      <vt:lpstr>Le Liste</vt:lpstr>
      <vt:lpstr>ItemsControl</vt:lpstr>
      <vt:lpstr>/* LIFE RUN ON CODE */</vt:lpstr>
      <vt:lpstr>ListBox</vt:lpstr>
      <vt:lpstr>ItemTemplate</vt:lpstr>
      <vt:lpstr>DataTemplate</vt:lpstr>
      <vt:lpstr>ItemsPanelTemplate</vt:lpstr>
      <vt:lpstr>CHALLENGE ITEMSCONTROL</vt:lpstr>
      <vt:lpstr>CHALLENGE LISTBOX</vt:lpstr>
      <vt:lpstr>Non è così semplice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dc:title>
  <dc:creator>Daniele Romanazzi</dc:creator>
  <cp:lastModifiedBy>Daniele Romanazzi</cp:lastModifiedBy>
  <cp:revision>26</cp:revision>
  <dcterms:created xsi:type="dcterms:W3CDTF">2019-12-08T15:03:24Z</dcterms:created>
  <dcterms:modified xsi:type="dcterms:W3CDTF">2019-12-09T20:23:58Z</dcterms:modified>
</cp:coreProperties>
</file>